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88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7AD1CE55-3414-4062-94F2-EA59254DD96D}" type="datetimeFigureOut">
              <a:rPr lang="pt-PT" smtClean="0"/>
              <a:pPr/>
              <a:t>05-04-2011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03D5C4CA-D691-4FF7-845A-0F2C7D3519A4}"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7AD1CE55-3414-4062-94F2-EA59254DD96D}" type="datetimeFigureOut">
              <a:rPr lang="pt-PT" smtClean="0"/>
              <a:pPr/>
              <a:t>05-04-2011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03D5C4CA-D691-4FF7-845A-0F2C7D3519A4}"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7AD1CE55-3414-4062-94F2-EA59254DD96D}" type="datetimeFigureOut">
              <a:rPr lang="pt-PT" smtClean="0"/>
              <a:pPr/>
              <a:t>05-04-2011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03D5C4CA-D691-4FF7-845A-0F2C7D3519A4}"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7AD1CE55-3414-4062-94F2-EA59254DD96D}" type="datetimeFigureOut">
              <a:rPr lang="pt-PT" smtClean="0"/>
              <a:pPr/>
              <a:t>05-04-2011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03D5C4CA-D691-4FF7-845A-0F2C7D3519A4}" type="slidenum">
              <a:rPr lang="pt-PT" smtClean="0"/>
              <a:pPr/>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7AD1CE55-3414-4062-94F2-EA59254DD96D}" type="datetimeFigureOut">
              <a:rPr lang="pt-PT" smtClean="0"/>
              <a:pPr/>
              <a:t>05-04-2011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03D5C4CA-D691-4FF7-845A-0F2C7D3519A4}" type="slidenum">
              <a:rPr lang="pt-PT" smtClean="0"/>
              <a:pPr/>
              <a:t>‹nº›</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7AD1CE55-3414-4062-94F2-EA59254DD96D}" type="datetimeFigureOut">
              <a:rPr lang="pt-PT" smtClean="0"/>
              <a:pPr/>
              <a:t>05-04-2011</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03D5C4CA-D691-4FF7-845A-0F2C7D3519A4}"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7AD1CE55-3414-4062-94F2-EA59254DD96D}" type="datetimeFigureOut">
              <a:rPr lang="pt-PT" smtClean="0"/>
              <a:pPr/>
              <a:t>05-04-2011</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03D5C4CA-D691-4FF7-845A-0F2C7D3519A4}"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7AD1CE55-3414-4062-94F2-EA59254DD96D}" type="datetimeFigureOut">
              <a:rPr lang="pt-PT" smtClean="0"/>
              <a:pPr/>
              <a:t>05-04-2011</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03D5C4CA-D691-4FF7-845A-0F2C7D3519A4}"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7AD1CE55-3414-4062-94F2-EA59254DD96D}" type="datetimeFigureOut">
              <a:rPr lang="pt-PT" smtClean="0"/>
              <a:pPr/>
              <a:t>05-04-2011</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03D5C4CA-D691-4FF7-845A-0F2C7D3519A4}"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7AD1CE55-3414-4062-94F2-EA59254DD96D}" type="datetimeFigureOut">
              <a:rPr lang="pt-PT" smtClean="0"/>
              <a:pPr/>
              <a:t>05-04-2011</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03D5C4CA-D691-4FF7-845A-0F2C7D3519A4}"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7AD1CE55-3414-4062-94F2-EA59254DD96D}" type="datetimeFigureOut">
              <a:rPr lang="pt-PT" smtClean="0"/>
              <a:pPr/>
              <a:t>05-04-2011</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03D5C4CA-D691-4FF7-845A-0F2C7D3519A4}"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D1CE55-3414-4062-94F2-EA59254DD96D}" type="datetimeFigureOut">
              <a:rPr lang="pt-PT" smtClean="0"/>
              <a:pPr/>
              <a:t>05-04-2011</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D5C4CA-D691-4FF7-845A-0F2C7D3519A4}" type="slidenum">
              <a:rPr lang="pt-PT" smtClean="0"/>
              <a:pPr/>
              <a:t>‹nº›</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www.belezapura.org/wp-content/uploads/2010/10/dist%C3%BArbios-alimentar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Subtítulo 2"/>
          <p:cNvSpPr>
            <a:spLocks noGrp="1"/>
          </p:cNvSpPr>
          <p:nvPr>
            <p:ph type="subTitle" idx="1"/>
          </p:nvPr>
        </p:nvSpPr>
        <p:spPr>
          <a:xfrm>
            <a:off x="1187624" y="764704"/>
            <a:ext cx="6400800" cy="1752600"/>
          </a:xfrm>
        </p:spPr>
        <p:txBody>
          <a:bodyPr>
            <a:normAutofit/>
          </a:bodyPr>
          <a:lstStyle/>
          <a:p>
            <a:r>
              <a:rPr lang="pt-PT" sz="3600" dirty="0" smtClean="0">
                <a:latin typeface="Raavi" pitchFamily="2" charset="0"/>
                <a:cs typeface="Raavi" pitchFamily="2" charset="0"/>
              </a:rPr>
              <a:t>Distúrbios alimentares </a:t>
            </a:r>
            <a:endParaRPr lang="pt-PT" sz="3600" dirty="0">
              <a:latin typeface="Raavi" pitchFamily="2" charset="0"/>
              <a:cs typeface="Raavi" pitchFamily="2" charset="0"/>
            </a:endParaRPr>
          </a:p>
        </p:txBody>
      </p:sp>
      <p:sp>
        <p:nvSpPr>
          <p:cNvPr id="5" name="Título 4"/>
          <p:cNvSpPr>
            <a:spLocks noGrp="1"/>
          </p:cNvSpPr>
          <p:nvPr>
            <p:ph type="ctrTitle"/>
          </p:nvPr>
        </p:nvSpPr>
        <p:spPr>
          <a:xfrm rot="20874656">
            <a:off x="751319" y="2786434"/>
            <a:ext cx="7772400" cy="1470025"/>
          </a:xfrm>
        </p:spPr>
        <p:txBody>
          <a:bodyPr>
            <a:normAutofit/>
          </a:bodyPr>
          <a:lstStyle/>
          <a:p>
            <a:r>
              <a:rPr lang="pt-PT" sz="8000" dirty="0" smtClean="0">
                <a:solidFill>
                  <a:srgbClr val="FFFF00"/>
                </a:solidFill>
              </a:rPr>
              <a:t>Bulimia</a:t>
            </a:r>
            <a:endParaRPr lang="pt-PT" sz="8000" dirty="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O que é a bulimia? </a:t>
            </a:r>
            <a:endParaRPr lang="pt-PT" dirty="0"/>
          </a:p>
        </p:txBody>
      </p:sp>
      <p:pic>
        <p:nvPicPr>
          <p:cNvPr id="4" name="Imagem 3" descr="http://3.bp.blogspot.com/_6arda-LUPwA/RvJkHWmRUrI/AAAAAAAAAks/Pracfvh4vd8/s400/bulimia.jpeg"/>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Marcador de Posição de Conteúdo 2"/>
          <p:cNvSpPr>
            <a:spLocks noGrp="1"/>
          </p:cNvSpPr>
          <p:nvPr>
            <p:ph idx="1"/>
          </p:nvPr>
        </p:nvSpPr>
        <p:spPr/>
        <p:txBody>
          <a:bodyPr>
            <a:normAutofit/>
          </a:bodyPr>
          <a:lstStyle/>
          <a:p>
            <a:r>
              <a:rPr lang="pt-PT" sz="1600" dirty="0" smtClean="0">
                <a:latin typeface="Raavi" pitchFamily="2" charset="0"/>
                <a:ea typeface="Verdana" pitchFamily="34" charset="0"/>
                <a:cs typeface="Raavi" pitchFamily="2" charset="0"/>
              </a:rPr>
              <a:t>Assim </a:t>
            </a:r>
            <a:r>
              <a:rPr lang="pt-PT" sz="1600" dirty="0">
                <a:latin typeface="Raavi" pitchFamily="2" charset="0"/>
                <a:ea typeface="Verdana" pitchFamily="34" charset="0"/>
                <a:cs typeface="Raavi" pitchFamily="2" charset="0"/>
              </a:rPr>
              <a:t>como a anoréctica a bulimica tem uma obsessão exagerada sobre o </a:t>
            </a:r>
            <a:r>
              <a:rPr lang="pt-PT" sz="1600" dirty="0" smtClean="0">
                <a:latin typeface="Raavi" pitchFamily="2" charset="0"/>
                <a:ea typeface="Verdana" pitchFamily="34" charset="0"/>
                <a:cs typeface="Raavi" pitchFamily="2" charset="0"/>
              </a:rPr>
              <a:t>próprio </a:t>
            </a:r>
            <a:r>
              <a:rPr lang="pt-PT" sz="1600" dirty="0">
                <a:latin typeface="Raavi" pitchFamily="2" charset="0"/>
                <a:ea typeface="Verdana" pitchFamily="34" charset="0"/>
                <a:cs typeface="Raavi" pitchFamily="2" charset="0"/>
              </a:rPr>
              <a:t>corpo, </a:t>
            </a:r>
            <a:r>
              <a:rPr lang="pt-PT" sz="1600" dirty="0" smtClean="0">
                <a:latin typeface="Raavi" pitchFamily="2" charset="0"/>
                <a:ea typeface="Verdana" pitchFamily="34" charset="0"/>
                <a:cs typeface="Raavi" pitchFamily="2" charset="0"/>
              </a:rPr>
              <a:t>pois a </a:t>
            </a:r>
            <a:r>
              <a:rPr lang="pt-PT" sz="1600" dirty="0">
                <a:latin typeface="Raavi" pitchFamily="2" charset="0"/>
                <a:ea typeface="Verdana" pitchFamily="34" charset="0"/>
                <a:cs typeface="Raavi" pitchFamily="2" charset="0"/>
              </a:rPr>
              <a:t>preocupação excessiva </a:t>
            </a:r>
            <a:r>
              <a:rPr lang="pt-PT" sz="1600" dirty="0" smtClean="0">
                <a:latin typeface="Raavi" pitchFamily="2" charset="0"/>
                <a:ea typeface="Verdana" pitchFamily="34" charset="0"/>
                <a:cs typeface="Raavi" pitchFamily="2" charset="0"/>
              </a:rPr>
              <a:t> obriga-as a </a:t>
            </a:r>
            <a:r>
              <a:rPr lang="pt-PT" sz="1600" dirty="0">
                <a:latin typeface="Raavi" pitchFamily="2" charset="0"/>
                <a:ea typeface="Verdana" pitchFamily="34" charset="0"/>
                <a:cs typeface="Raavi" pitchFamily="2" charset="0"/>
              </a:rPr>
              <a:t>concentrar toda a sua atenção nos alimentos, que por sua vez se transformam em "inimigos</a:t>
            </a:r>
            <a:r>
              <a:rPr lang="pt-PT" sz="1600" dirty="0" smtClean="0">
                <a:latin typeface="Raavi" pitchFamily="2" charset="0"/>
                <a:ea typeface="Verdana" pitchFamily="34" charset="0"/>
                <a:cs typeface="Raavi" pitchFamily="2" charset="0"/>
              </a:rPr>
              <a:t>".</a:t>
            </a:r>
          </a:p>
          <a:p>
            <a:endParaRPr lang="pt-PT" sz="1600" dirty="0">
              <a:latin typeface="Raavi" pitchFamily="2" charset="0"/>
              <a:ea typeface="Verdana" pitchFamily="34" charset="0"/>
              <a:cs typeface="Raavi" pitchFamily="2" charset="0"/>
            </a:endParaRPr>
          </a:p>
          <a:p>
            <a:pPr>
              <a:buNone/>
            </a:pPr>
            <a:endParaRPr lang="pt-PT" sz="1600" dirty="0" smtClean="0">
              <a:latin typeface="Raavi" pitchFamily="2" charset="0"/>
              <a:ea typeface="Verdana" pitchFamily="34" charset="0"/>
              <a:cs typeface="Raavi" pitchFamily="2" charset="0"/>
            </a:endParaRPr>
          </a:p>
          <a:p>
            <a:r>
              <a:rPr lang="pt-PT" sz="1600" dirty="0">
                <a:latin typeface="Raavi" pitchFamily="2" charset="0"/>
                <a:ea typeface="Verdana" pitchFamily="34" charset="0"/>
                <a:cs typeface="Raavi" pitchFamily="2" charset="0"/>
              </a:rPr>
              <a:t>A concentração na comida exprime um sofrimento profundo que vem de longe e que nasce, muitas vezes, da falta de afecto, do medo das emoções e da </a:t>
            </a:r>
            <a:r>
              <a:rPr lang="pt-PT" sz="1600" dirty="0" smtClean="0">
                <a:latin typeface="Raavi" pitchFamily="2" charset="0"/>
                <a:ea typeface="Verdana" pitchFamily="34" charset="0"/>
                <a:cs typeface="Raavi" pitchFamily="2" charset="0"/>
              </a:rPr>
              <a:t>própria </a:t>
            </a:r>
            <a:r>
              <a:rPr lang="pt-PT" sz="1600" dirty="0">
                <a:latin typeface="Raavi" pitchFamily="2" charset="0"/>
                <a:ea typeface="Verdana" pitchFamily="34" charset="0"/>
                <a:cs typeface="Raavi" pitchFamily="2" charset="0"/>
              </a:rPr>
              <a:t>vida</a:t>
            </a:r>
            <a:r>
              <a:rPr lang="pt-PT" sz="1600" dirty="0" smtClean="0">
                <a:latin typeface="Raavi" pitchFamily="2" charset="0"/>
                <a:ea typeface="Verdana" pitchFamily="34" charset="0"/>
                <a:cs typeface="Raavi" pitchFamily="2" charset="0"/>
              </a:rPr>
              <a:t>.</a:t>
            </a:r>
          </a:p>
          <a:p>
            <a:r>
              <a:rPr lang="pt-PT" sz="1600" dirty="0">
                <a:latin typeface="Raavi" pitchFamily="2" charset="0"/>
                <a:ea typeface="Verdana" pitchFamily="34" charset="0"/>
                <a:cs typeface="Raavi" pitchFamily="2" charset="0"/>
              </a:rPr>
              <a:t/>
            </a:r>
            <a:br>
              <a:rPr lang="pt-PT" sz="1600" dirty="0">
                <a:latin typeface="Raavi" pitchFamily="2" charset="0"/>
                <a:ea typeface="Verdana" pitchFamily="34" charset="0"/>
                <a:cs typeface="Raavi" pitchFamily="2" charset="0"/>
              </a:rPr>
            </a:br>
            <a:r>
              <a:rPr lang="pt-PT" sz="1600" dirty="0">
                <a:latin typeface="Raavi" pitchFamily="2" charset="0"/>
                <a:ea typeface="Verdana" pitchFamily="34" charset="0"/>
                <a:cs typeface="Raavi" pitchFamily="2" charset="0"/>
              </a:rPr>
              <a:t>Estas raparigas(e raramente rapazes) chegam a ser "escravas" da comida e em alguns </a:t>
            </a:r>
            <a:r>
              <a:rPr lang="pt-PT" sz="1600" dirty="0" smtClean="0">
                <a:latin typeface="Raavi" pitchFamily="2" charset="0"/>
                <a:ea typeface="Verdana" pitchFamily="34" charset="0"/>
                <a:cs typeface="Raavi" pitchFamily="2" charset="0"/>
              </a:rPr>
              <a:t>casos, </a:t>
            </a:r>
            <a:r>
              <a:rPr lang="pt-PT" sz="1600" dirty="0">
                <a:latin typeface="Raavi" pitchFamily="2" charset="0"/>
                <a:ea typeface="Verdana" pitchFamily="34" charset="0"/>
                <a:cs typeface="Raavi" pitchFamily="2" charset="0"/>
              </a:rPr>
              <a:t>a morrer </a:t>
            </a:r>
            <a:r>
              <a:rPr lang="pt-PT" sz="1600" dirty="0" smtClean="0">
                <a:latin typeface="Raavi" pitchFamily="2" charset="0"/>
                <a:ea typeface="Verdana" pitchFamily="34" charset="0"/>
                <a:cs typeface="Raavi" pitchFamily="2" charset="0"/>
              </a:rPr>
              <a:t>devido a esta doença, </a:t>
            </a:r>
            <a:r>
              <a:rPr lang="pt-PT" sz="1600" dirty="0">
                <a:latin typeface="Raavi" pitchFamily="2" charset="0"/>
                <a:ea typeface="Verdana" pitchFamily="34" charset="0"/>
                <a:cs typeface="Raavi" pitchFamily="2" charset="0"/>
              </a:rPr>
              <a:t>é por isso que estas doenças são algo muito mais grave do que uma simples alteração dos hábitos alimentares.</a:t>
            </a:r>
            <a:r>
              <a:rPr lang="pt-PT" sz="1600" dirty="0">
                <a:latin typeface="Verdana" pitchFamily="34" charset="0"/>
                <a:ea typeface="Verdana" pitchFamily="34" charset="0"/>
                <a:cs typeface="Verdana" pitchFamily="34" charset="0"/>
              </a:rPr>
              <a:t/>
            </a:r>
            <a:br>
              <a:rPr lang="pt-PT" sz="1600" dirty="0">
                <a:latin typeface="Verdana" pitchFamily="34" charset="0"/>
                <a:ea typeface="Verdana" pitchFamily="34" charset="0"/>
                <a:cs typeface="Verdana" pitchFamily="34" charset="0"/>
              </a:rPr>
            </a:br>
            <a:endParaRPr lang="pt-PT" sz="1600" dirty="0">
              <a:latin typeface="Verdana" pitchFamily="34" charset="0"/>
              <a:ea typeface="Verdana" pitchFamily="34" charset="0"/>
              <a:cs typeface="Verdana" pitchFamily="34" charset="0"/>
            </a:endParaRPr>
          </a:p>
        </p:txBody>
      </p:sp>
      <p:sp>
        <p:nvSpPr>
          <p:cNvPr id="5" name="CaixaDeTexto 4"/>
          <p:cNvSpPr txBox="1"/>
          <p:nvPr/>
        </p:nvSpPr>
        <p:spPr>
          <a:xfrm>
            <a:off x="1571604" y="357166"/>
            <a:ext cx="5357850" cy="769441"/>
          </a:xfrm>
          <a:prstGeom prst="rect">
            <a:avLst/>
          </a:prstGeom>
          <a:noFill/>
        </p:spPr>
        <p:txBody>
          <a:bodyPr wrap="square" rtlCol="0">
            <a:spAutoFit/>
          </a:bodyPr>
          <a:lstStyle/>
          <a:p>
            <a:pPr algn="ctr"/>
            <a:r>
              <a:rPr lang="pt-PT" dirty="0" smtClean="0"/>
              <a:t> </a:t>
            </a:r>
            <a:r>
              <a:rPr lang="pt-PT" sz="4400" dirty="0" smtClean="0">
                <a:latin typeface="Raavi" pitchFamily="2" charset="0"/>
                <a:cs typeface="Raavi" pitchFamily="2" charset="0"/>
              </a:rPr>
              <a:t>O que é a bulima? </a:t>
            </a:r>
            <a:endParaRPr lang="pt-PT" sz="4400" dirty="0">
              <a:latin typeface="Raavi" pitchFamily="2" charset="0"/>
              <a:cs typeface="Raavi" pitchFamily="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dirty="0" smtClean="0">
                <a:latin typeface="Verdana" pitchFamily="34" charset="0"/>
                <a:ea typeface="Verdana" pitchFamily="34" charset="0"/>
                <a:cs typeface="Verdana" pitchFamily="34" charset="0"/>
              </a:rPr>
              <a:t>Causas desta doença </a:t>
            </a:r>
            <a:endParaRPr lang="pt-PT" dirty="0">
              <a:latin typeface="Verdana" pitchFamily="34" charset="0"/>
              <a:ea typeface="Verdana" pitchFamily="34" charset="0"/>
              <a:cs typeface="Verdana" pitchFamily="34" charset="0"/>
            </a:endParaRPr>
          </a:p>
        </p:txBody>
      </p:sp>
      <p:pic>
        <p:nvPicPr>
          <p:cNvPr id="4" name="Imagem 3" descr="http://www.guiabrasilblog.com/guiagratisbrasilfotos/2010/09/Dist%C3%BArbios-alimentares-causas.jpg"/>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Marcador de Posição de Conteúdo 2"/>
          <p:cNvSpPr>
            <a:spLocks noGrp="1"/>
          </p:cNvSpPr>
          <p:nvPr>
            <p:ph idx="1"/>
          </p:nvPr>
        </p:nvSpPr>
        <p:spPr>
          <a:xfrm>
            <a:off x="571472" y="1500174"/>
            <a:ext cx="8229600" cy="4525963"/>
          </a:xfrm>
        </p:spPr>
        <p:txBody>
          <a:bodyPr>
            <a:normAutofit/>
          </a:bodyPr>
          <a:lstStyle/>
          <a:p>
            <a:endParaRPr lang="pt-PT" sz="1600" dirty="0" smtClean="0"/>
          </a:p>
          <a:p>
            <a:r>
              <a:rPr lang="pt-PT" sz="1800" dirty="0" smtClean="0">
                <a:latin typeface="Raavi" pitchFamily="2" charset="0"/>
                <a:cs typeface="Raavi" pitchFamily="2" charset="0"/>
              </a:rPr>
              <a:t>Existem várias causas desta doença embora não sejam conhecidas as causas directas. </a:t>
            </a:r>
          </a:p>
          <a:p>
            <a:endParaRPr lang="pt-PT" sz="1800" dirty="0">
              <a:latin typeface="Raavi" pitchFamily="2" charset="0"/>
              <a:cs typeface="Raavi" pitchFamily="2" charset="0"/>
            </a:endParaRPr>
          </a:p>
          <a:p>
            <a:endParaRPr lang="pt-PT" sz="1800" dirty="0" smtClean="0">
              <a:latin typeface="Raavi" pitchFamily="2" charset="0"/>
              <a:cs typeface="Raavi" pitchFamily="2" charset="0"/>
            </a:endParaRPr>
          </a:p>
          <a:p>
            <a:r>
              <a:rPr lang="pt-PT" sz="1800" dirty="0">
                <a:latin typeface="Raavi" pitchFamily="2" charset="0"/>
                <a:cs typeface="Raavi" pitchFamily="2" charset="0"/>
              </a:rPr>
              <a:t>Tanto a anorexia como a </a:t>
            </a:r>
            <a:r>
              <a:rPr lang="pt-PT" sz="1800" dirty="0" smtClean="0">
                <a:latin typeface="Raavi" pitchFamily="2" charset="0"/>
                <a:cs typeface="Raavi" pitchFamily="2" charset="0"/>
              </a:rPr>
              <a:t>bulimia </a:t>
            </a:r>
            <a:r>
              <a:rPr lang="pt-PT" sz="1800" dirty="0">
                <a:latin typeface="Raavi" pitchFamily="2" charset="0"/>
                <a:cs typeface="Raavi" pitchFamily="2" charset="0"/>
              </a:rPr>
              <a:t>podem ser desencadeadas por um regime alimentar rigoroso, mas as razões que conduzem ao seu desenvolvimento englobam não apenas o desejo de emagrecer</a:t>
            </a:r>
            <a:r>
              <a:rPr lang="pt-PT" sz="1800" dirty="0" smtClean="0">
                <a:latin typeface="Raavi" pitchFamily="2" charset="0"/>
                <a:cs typeface="Raavi" pitchFamily="2" charset="0"/>
              </a:rPr>
              <a:t>.</a:t>
            </a:r>
          </a:p>
          <a:p>
            <a:endParaRPr lang="pt-PT" sz="1800" dirty="0">
              <a:latin typeface="Raavi" pitchFamily="2" charset="0"/>
              <a:cs typeface="Raavi" pitchFamily="2" charset="0"/>
            </a:endParaRPr>
          </a:p>
          <a:p>
            <a:r>
              <a:rPr lang="pt-PT" sz="1800" dirty="0">
                <a:latin typeface="Raavi" pitchFamily="2" charset="0"/>
                <a:cs typeface="Raavi" pitchFamily="2" charset="0"/>
              </a:rPr>
              <a:t/>
            </a:r>
            <a:br>
              <a:rPr lang="pt-PT" sz="1800" dirty="0">
                <a:latin typeface="Raavi" pitchFamily="2" charset="0"/>
                <a:cs typeface="Raavi" pitchFamily="2" charset="0"/>
              </a:rPr>
            </a:br>
            <a:r>
              <a:rPr lang="pt-PT" sz="1800" dirty="0">
                <a:latin typeface="Raavi" pitchFamily="2" charset="0"/>
                <a:cs typeface="Raavi" pitchFamily="2" charset="0"/>
              </a:rPr>
              <a:t>A origem destas doenças resulta de uma complexa interacção entre os factores biológicos, psicológicos, familiares e </a:t>
            </a:r>
            <a:r>
              <a:rPr lang="pt-PT" sz="1800" dirty="0" smtClean="0">
                <a:latin typeface="Raavi" pitchFamily="2" charset="0"/>
                <a:cs typeface="Raavi" pitchFamily="2" charset="0"/>
              </a:rPr>
              <a:t>socioculturais.</a:t>
            </a:r>
            <a:r>
              <a:rPr lang="pt-PT" sz="1800" dirty="0">
                <a:latin typeface="Raavi" pitchFamily="2" charset="0"/>
                <a:cs typeface="Raavi" pitchFamily="2" charset="0"/>
              </a:rPr>
              <a:t/>
            </a:r>
            <a:br>
              <a:rPr lang="pt-PT" sz="1800" dirty="0">
                <a:latin typeface="Raavi" pitchFamily="2" charset="0"/>
                <a:cs typeface="Raavi" pitchFamily="2" charset="0"/>
              </a:rPr>
            </a:br>
            <a:endParaRPr lang="pt-PT" sz="1800" dirty="0">
              <a:latin typeface="Raavi" pitchFamily="2" charset="0"/>
              <a:cs typeface="Raavi" pitchFamily="2" charset="0"/>
            </a:endParaRPr>
          </a:p>
        </p:txBody>
      </p:sp>
      <p:sp>
        <p:nvSpPr>
          <p:cNvPr id="5" name="CaixaDeTexto 4"/>
          <p:cNvSpPr txBox="1"/>
          <p:nvPr/>
        </p:nvSpPr>
        <p:spPr>
          <a:xfrm>
            <a:off x="1571604" y="428604"/>
            <a:ext cx="5000660" cy="707886"/>
          </a:xfrm>
          <a:prstGeom prst="rect">
            <a:avLst/>
          </a:prstGeom>
          <a:noFill/>
        </p:spPr>
        <p:txBody>
          <a:bodyPr wrap="square" rtlCol="0">
            <a:spAutoFit/>
          </a:bodyPr>
          <a:lstStyle/>
          <a:p>
            <a:pPr algn="ctr"/>
            <a:r>
              <a:rPr lang="pt-PT" sz="4000" dirty="0" smtClean="0">
                <a:latin typeface="Raavi" pitchFamily="2" charset="0"/>
                <a:cs typeface="Raavi" pitchFamily="2" charset="0"/>
              </a:rPr>
              <a:t>Causas desta doença </a:t>
            </a:r>
            <a:endParaRPr lang="pt-PT" sz="4000" dirty="0">
              <a:latin typeface="Raavi" pitchFamily="2" charset="0"/>
              <a:cs typeface="Raavi" pitchFamily="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dicasgratisbrasil.com/dicasgratisbrasilfotos/2009/04/como-e-a-bulimia-o-que-causa-e-quais-as-consequencia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ítulo 1"/>
          <p:cNvSpPr>
            <a:spLocks noGrp="1"/>
          </p:cNvSpPr>
          <p:nvPr>
            <p:ph type="title"/>
          </p:nvPr>
        </p:nvSpPr>
        <p:spPr>
          <a:xfrm>
            <a:off x="357158" y="0"/>
            <a:ext cx="8229600" cy="1143000"/>
          </a:xfrm>
        </p:spPr>
        <p:txBody>
          <a:bodyPr/>
          <a:lstStyle/>
          <a:p>
            <a:r>
              <a:rPr lang="pt-PT" dirty="0" smtClean="0">
                <a:latin typeface="Raavi" pitchFamily="2" charset="0"/>
                <a:cs typeface="Raavi" pitchFamily="2" charset="0"/>
              </a:rPr>
              <a:t>Consequências desta doença </a:t>
            </a:r>
            <a:endParaRPr lang="pt-PT" dirty="0">
              <a:latin typeface="Raavi" pitchFamily="2" charset="0"/>
              <a:cs typeface="Raavi" pitchFamily="2" charset="0"/>
            </a:endParaRPr>
          </a:p>
        </p:txBody>
      </p:sp>
      <p:sp>
        <p:nvSpPr>
          <p:cNvPr id="3" name="Marcador de Posição de Conteúdo 2"/>
          <p:cNvSpPr>
            <a:spLocks noGrp="1"/>
          </p:cNvSpPr>
          <p:nvPr>
            <p:ph idx="1"/>
          </p:nvPr>
        </p:nvSpPr>
        <p:spPr>
          <a:xfrm>
            <a:off x="357158" y="1000108"/>
            <a:ext cx="8229600" cy="5114948"/>
          </a:xfrm>
        </p:spPr>
        <p:txBody>
          <a:bodyPr>
            <a:noAutofit/>
          </a:bodyPr>
          <a:lstStyle/>
          <a:p>
            <a:pPr>
              <a:buNone/>
            </a:pPr>
            <a:r>
              <a:rPr lang="pt-PT" sz="1400" dirty="0" smtClean="0"/>
              <a:t>		</a:t>
            </a:r>
            <a:r>
              <a:rPr lang="pt-PT" sz="1400" dirty="0" smtClean="0">
                <a:latin typeface="Raavi" pitchFamily="2" charset="0"/>
                <a:cs typeface="Raavi" pitchFamily="2" charset="0"/>
              </a:rPr>
              <a:t>O numero de consequências físicas notados em doentes com bulimia parece ser menor relativamente aos doentes com anorexia nervosa. No entanto, esta doença  traz graves problemas de saúde, alguns podem até levar morte. Algumas das consequências desta doença podem ser: </a:t>
            </a:r>
          </a:p>
          <a:p>
            <a:pPr>
              <a:buNone/>
            </a:pPr>
            <a:endParaRPr lang="pt-PT" sz="1400" dirty="0" smtClean="0">
              <a:latin typeface="Raavi" pitchFamily="2" charset="0"/>
              <a:cs typeface="Raavi" pitchFamily="2" charset="0"/>
            </a:endParaRPr>
          </a:p>
          <a:p>
            <a:r>
              <a:rPr lang="pt-PT" sz="1400" dirty="0" smtClean="0">
                <a:latin typeface="Raavi" pitchFamily="2" charset="0"/>
                <a:cs typeface="Raavi" pitchFamily="2" charset="0"/>
              </a:rPr>
              <a:t>Vergonha;</a:t>
            </a:r>
          </a:p>
          <a:p>
            <a:r>
              <a:rPr lang="pt-PT" sz="1400" dirty="0" smtClean="0">
                <a:latin typeface="Raavi" pitchFamily="2" charset="0"/>
                <a:cs typeface="Raavi" pitchFamily="2" charset="0"/>
              </a:rPr>
              <a:t>Baixa auto-estima;</a:t>
            </a:r>
          </a:p>
          <a:p>
            <a:r>
              <a:rPr lang="pt-PT" sz="1400" dirty="0" smtClean="0">
                <a:latin typeface="Raavi" pitchFamily="2" charset="0"/>
                <a:cs typeface="Raavi" pitchFamily="2" charset="0"/>
              </a:rPr>
              <a:t>Depressão.</a:t>
            </a:r>
          </a:p>
          <a:p>
            <a:r>
              <a:rPr lang="pt-PT" sz="1400" dirty="0" smtClean="0">
                <a:latin typeface="Raavi" pitchFamily="2" charset="0"/>
                <a:cs typeface="Raavi" pitchFamily="2" charset="0"/>
              </a:rPr>
              <a:t>Cabelo: - enfraquecimento e queda de cabelo.</a:t>
            </a:r>
          </a:p>
          <a:p>
            <a:r>
              <a:rPr lang="pt-PT" sz="1400" dirty="0" smtClean="0">
                <a:latin typeface="Raavi" pitchFamily="2" charset="0"/>
                <a:cs typeface="Raavi" pitchFamily="2" charset="0"/>
              </a:rPr>
              <a:t>Anemia.</a:t>
            </a:r>
          </a:p>
          <a:p>
            <a:r>
              <a:rPr lang="pt-PT" sz="1400" dirty="0" smtClean="0">
                <a:latin typeface="Raavi" pitchFamily="2" charset="0"/>
                <a:cs typeface="Raavi" pitchFamily="2" charset="0"/>
              </a:rPr>
              <a:t>Fluidos corporais: -Desidratação; </a:t>
            </a:r>
          </a:p>
          <a:p>
            <a:r>
              <a:rPr lang="pt-PT" sz="1400" dirty="0" smtClean="0">
                <a:latin typeface="Raavi" pitchFamily="2" charset="0"/>
                <a:cs typeface="Raavi" pitchFamily="2" charset="0"/>
              </a:rPr>
              <a:t>Inchaço das extremidades por retenção de líquidos;</a:t>
            </a:r>
          </a:p>
          <a:p>
            <a:r>
              <a:rPr lang="pt-PT" sz="1400" dirty="0" smtClean="0">
                <a:latin typeface="Raavi" pitchFamily="2" charset="0"/>
                <a:cs typeface="Raavi" pitchFamily="2" charset="0"/>
              </a:rPr>
              <a:t>Níveis baixos de sódio, potássio e magnésio.</a:t>
            </a:r>
          </a:p>
          <a:p>
            <a:r>
              <a:rPr lang="pt-PT" sz="1400" dirty="0" smtClean="0">
                <a:latin typeface="Raavi" pitchFamily="2" charset="0"/>
                <a:cs typeface="Raavi" pitchFamily="2" charset="0"/>
              </a:rPr>
              <a:t>Fraqueza muscular;</a:t>
            </a:r>
          </a:p>
          <a:p>
            <a:r>
              <a:rPr lang="pt-PT" sz="1400" dirty="0" smtClean="0">
                <a:latin typeface="Raavi" pitchFamily="2" charset="0"/>
                <a:cs typeface="Raavi" pitchFamily="2" charset="0"/>
              </a:rPr>
              <a:t>Perda do esmalte dentário/aumento das cáries.</a:t>
            </a:r>
          </a:p>
          <a:p>
            <a:r>
              <a:rPr lang="pt-PT" sz="1400" dirty="0" smtClean="0">
                <a:latin typeface="Raavi" pitchFamily="2" charset="0"/>
                <a:cs typeface="Raavi" pitchFamily="2" charset="0"/>
              </a:rPr>
              <a:t>Irritação crónica da garganta;</a:t>
            </a:r>
          </a:p>
          <a:p>
            <a:r>
              <a:rPr lang="pt-PT" sz="1400" dirty="0" smtClean="0">
                <a:latin typeface="Raavi" pitchFamily="2" charset="0"/>
                <a:cs typeface="Raavi" pitchFamily="2" charset="0"/>
              </a:rPr>
              <a:t>Irritação e ruptura do esófago;</a:t>
            </a:r>
          </a:p>
          <a:p>
            <a:r>
              <a:rPr lang="pt-PT" sz="1400" dirty="0" smtClean="0">
                <a:latin typeface="Raavi" pitchFamily="2" charset="0"/>
                <a:cs typeface="Raavi" pitchFamily="2" charset="0"/>
              </a:rPr>
              <a:t>Sangue no vómito;</a:t>
            </a:r>
          </a:p>
          <a:p>
            <a:r>
              <a:rPr lang="pt-PT" sz="1400" dirty="0" smtClean="0">
                <a:latin typeface="Raavi" pitchFamily="2" charset="0"/>
                <a:cs typeface="Raavi" pitchFamily="2" charset="0"/>
              </a:rPr>
              <a:t>Menstruação irregular.</a:t>
            </a:r>
          </a:p>
          <a:p>
            <a:r>
              <a:rPr lang="pt-PT" sz="1400" dirty="0" smtClean="0">
                <a:latin typeface="Raavi" pitchFamily="2" charset="0"/>
                <a:cs typeface="Raavi" pitchFamily="2" charset="0"/>
              </a:rPr>
              <a:t>Falta de ar;</a:t>
            </a:r>
          </a:p>
          <a:p>
            <a:r>
              <a:rPr lang="pt-PT" sz="1400" dirty="0" smtClean="0">
                <a:latin typeface="Raavi" pitchFamily="2" charset="0"/>
                <a:cs typeface="Raavi" pitchFamily="2" charset="0"/>
              </a:rPr>
              <a:t>Dores no peito;</a:t>
            </a:r>
          </a:p>
          <a:p>
            <a:r>
              <a:rPr lang="pt-PT" sz="1400" dirty="0" smtClean="0">
                <a:latin typeface="Raavi" pitchFamily="2" charset="0"/>
                <a:cs typeface="Raavi" pitchFamily="2" charset="0"/>
              </a:rPr>
              <a:t>Morte…</a:t>
            </a:r>
            <a:br>
              <a:rPr lang="pt-PT" sz="1400" dirty="0" smtClean="0">
                <a:latin typeface="Raavi" pitchFamily="2" charset="0"/>
                <a:cs typeface="Raavi" pitchFamily="2" charset="0"/>
              </a:rPr>
            </a:br>
            <a:endParaRPr lang="pt-PT" sz="1400" dirty="0">
              <a:latin typeface="Raavi" pitchFamily="2" charset="0"/>
              <a:cs typeface="Raavi" pitchFamily="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http://3.bp.blogspot.com/_7mkGmo_XHFQ/TM4vumgx1GI/AAAAAAAAA8U/GE3JlXQ86W0/s1600/bulimia.jpg"/>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ítulo 1"/>
          <p:cNvSpPr>
            <a:spLocks noGrp="1"/>
          </p:cNvSpPr>
          <p:nvPr>
            <p:ph type="title"/>
          </p:nvPr>
        </p:nvSpPr>
        <p:spPr/>
        <p:txBody>
          <a:bodyPr>
            <a:normAutofit/>
          </a:bodyPr>
          <a:lstStyle/>
          <a:p>
            <a:r>
              <a:rPr lang="pt-PT" dirty="0" smtClean="0">
                <a:latin typeface="Raavi" pitchFamily="2" charset="0"/>
                <a:cs typeface="Raavi" pitchFamily="2" charset="0"/>
              </a:rPr>
              <a:t>Tratamento</a:t>
            </a:r>
            <a:endParaRPr lang="pt-PT" dirty="0">
              <a:latin typeface="Raavi" pitchFamily="2" charset="0"/>
              <a:cs typeface="Raavi" pitchFamily="2" charset="0"/>
            </a:endParaRPr>
          </a:p>
        </p:txBody>
      </p:sp>
      <p:sp>
        <p:nvSpPr>
          <p:cNvPr id="3" name="Marcador de Posição de Conteúdo 2"/>
          <p:cNvSpPr>
            <a:spLocks noGrp="1"/>
          </p:cNvSpPr>
          <p:nvPr>
            <p:ph idx="1"/>
          </p:nvPr>
        </p:nvSpPr>
        <p:spPr/>
        <p:txBody>
          <a:bodyPr>
            <a:normAutofit fontScale="92500" lnSpcReduction="10000"/>
          </a:bodyPr>
          <a:lstStyle/>
          <a:p>
            <a:pPr>
              <a:buNone/>
            </a:pPr>
            <a:r>
              <a:rPr lang="pt-PT" sz="1400" dirty="0" smtClean="0"/>
              <a:t>	</a:t>
            </a:r>
            <a:r>
              <a:rPr lang="pt-PT" sz="1600" dirty="0" smtClean="0">
                <a:latin typeface="Raavi" pitchFamily="2" charset="0"/>
                <a:cs typeface="Raavi" pitchFamily="2" charset="0"/>
              </a:rPr>
              <a:t>Tanto na anorexia como na bulimia nervosas, o primeiro passo do tratamento a dar é o mais difícil. Antes de tudo é preciso que o individuo admita e assuma que tem um problema.</a:t>
            </a:r>
          </a:p>
          <a:p>
            <a:pPr>
              <a:buNone/>
            </a:pPr>
            <a:r>
              <a:rPr lang="pt-PT" sz="1600" dirty="0" smtClean="0">
                <a:latin typeface="Raavi" pitchFamily="2" charset="0"/>
                <a:cs typeface="Raavi" pitchFamily="2" charset="0"/>
              </a:rPr>
              <a:t>	Os indivíduos com doenças de comportamento alimentar geralmente não estão habituados a partilhar os sentimentos, sobretudo com a terapeuta.</a:t>
            </a:r>
          </a:p>
          <a:p>
            <a:pPr>
              <a:buNone/>
            </a:pPr>
            <a:endParaRPr lang="pt-PT" sz="1600" dirty="0" smtClean="0">
              <a:latin typeface="Raavi" pitchFamily="2" charset="0"/>
              <a:cs typeface="Raavi" pitchFamily="2" charset="0"/>
            </a:endParaRPr>
          </a:p>
          <a:p>
            <a:pPr>
              <a:buNone/>
            </a:pPr>
            <a:r>
              <a:rPr lang="pt-PT" sz="1600" dirty="0" smtClean="0">
                <a:latin typeface="Raavi" pitchFamily="2" charset="0"/>
                <a:cs typeface="Raavi" pitchFamily="2" charset="0"/>
              </a:rPr>
              <a:t>		O tratamento das doenças do foro alimentar processa-se numa longa e intensa interacção entre o doente e os profissionais de saúde, assim é fundamental que seja discutido com a paciente uma terapia onde os objectivos sejam clarificados e as etapas bem definidas.</a:t>
            </a:r>
            <a:br>
              <a:rPr lang="pt-PT" sz="1600" dirty="0" smtClean="0">
                <a:latin typeface="Raavi" pitchFamily="2" charset="0"/>
                <a:cs typeface="Raavi" pitchFamily="2" charset="0"/>
              </a:rPr>
            </a:br>
            <a:r>
              <a:rPr lang="pt-PT" sz="1600" dirty="0" smtClean="0">
                <a:latin typeface="Raavi" pitchFamily="2" charset="0"/>
                <a:cs typeface="Raavi" pitchFamily="2" charset="0"/>
              </a:rPr>
              <a:t>As decisões relativas ao tratamento, em cada etapa são tomadas de acordo com alguns critérios fundamentais:</a:t>
            </a:r>
          </a:p>
          <a:p>
            <a:pPr>
              <a:buNone/>
            </a:pPr>
            <a:endParaRPr lang="pt-PT" sz="1600" dirty="0" smtClean="0">
              <a:latin typeface="Raavi" pitchFamily="2" charset="0"/>
              <a:cs typeface="Raavi" pitchFamily="2" charset="0"/>
            </a:endParaRPr>
          </a:p>
          <a:p>
            <a:pPr>
              <a:buFont typeface="Wingdings" pitchFamily="2" charset="2"/>
              <a:buChar char="q"/>
            </a:pPr>
            <a:r>
              <a:rPr lang="pt-PT" sz="1600" dirty="0" smtClean="0">
                <a:latin typeface="Raavi" pitchFamily="2" charset="0"/>
                <a:cs typeface="Raavi" pitchFamily="2" charset="0"/>
              </a:rPr>
              <a:t>Idade;</a:t>
            </a:r>
          </a:p>
          <a:p>
            <a:pPr>
              <a:buFont typeface="Wingdings" pitchFamily="2" charset="2"/>
              <a:buChar char="q"/>
            </a:pPr>
            <a:r>
              <a:rPr lang="pt-PT" sz="1600" dirty="0" smtClean="0">
                <a:latin typeface="Raavi" pitchFamily="2" charset="0"/>
                <a:cs typeface="Raavi" pitchFamily="2" charset="0"/>
              </a:rPr>
              <a:t>Contexto de vida actual;</a:t>
            </a:r>
          </a:p>
          <a:p>
            <a:pPr>
              <a:buFont typeface="Wingdings" pitchFamily="2" charset="2"/>
              <a:buChar char="q"/>
            </a:pPr>
            <a:r>
              <a:rPr lang="pt-PT" sz="1600" dirty="0" smtClean="0">
                <a:latin typeface="Raavi" pitchFamily="2" charset="0"/>
                <a:cs typeface="Raavi" pitchFamily="2" charset="0"/>
              </a:rPr>
              <a:t>Duração e evolução da doença;</a:t>
            </a:r>
          </a:p>
          <a:p>
            <a:pPr>
              <a:buFont typeface="Wingdings" pitchFamily="2" charset="2"/>
              <a:buChar char="q"/>
            </a:pPr>
            <a:r>
              <a:rPr lang="pt-PT" sz="1600" dirty="0" smtClean="0">
                <a:latin typeface="Raavi" pitchFamily="2" charset="0"/>
                <a:cs typeface="Raavi" pitchFamily="2" charset="0"/>
              </a:rPr>
              <a:t>Sintomatologia actual;</a:t>
            </a:r>
          </a:p>
          <a:p>
            <a:pPr>
              <a:buFont typeface="Wingdings" pitchFamily="2" charset="2"/>
              <a:buChar char="q"/>
            </a:pPr>
            <a:r>
              <a:rPr lang="pt-PT" sz="1600" dirty="0" smtClean="0">
                <a:latin typeface="Raavi" pitchFamily="2" charset="0"/>
                <a:cs typeface="Raavi" pitchFamily="2" charset="0"/>
              </a:rPr>
              <a:t>Tratamentos anteriores;</a:t>
            </a:r>
          </a:p>
          <a:p>
            <a:pPr>
              <a:buFont typeface="Wingdings" pitchFamily="2" charset="2"/>
              <a:buChar char="q"/>
            </a:pPr>
            <a:r>
              <a:rPr lang="pt-PT" sz="1600" dirty="0" smtClean="0">
                <a:latin typeface="Raavi" pitchFamily="2" charset="0"/>
                <a:cs typeface="Raavi" pitchFamily="2" charset="0"/>
              </a:rPr>
              <a:t>Personalidade prévia (depressão, impulsividade, etc.) </a:t>
            </a:r>
          </a:p>
          <a:p>
            <a:pPr>
              <a:buFont typeface="Wingdings" pitchFamily="2" charset="2"/>
              <a:buChar char="q"/>
            </a:pPr>
            <a:r>
              <a:rPr lang="pt-PT" sz="1600" dirty="0" smtClean="0">
                <a:latin typeface="Raavi" pitchFamily="2" charset="0"/>
                <a:cs typeface="Raavi" pitchFamily="2" charset="0"/>
              </a:rPr>
              <a:t>Estado físico.</a:t>
            </a:r>
          </a:p>
          <a:p>
            <a:pPr>
              <a:buNone/>
            </a:pPr>
            <a:endParaRPr lang="pt-PT"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latin typeface="Raavi" pitchFamily="2" charset="0"/>
                <a:cs typeface="Raavi" pitchFamily="2" charset="0"/>
              </a:rPr>
              <a:t>Testemunho Real </a:t>
            </a:r>
            <a:endParaRPr lang="pt-PT" dirty="0">
              <a:latin typeface="Raavi" pitchFamily="2" charset="0"/>
              <a:cs typeface="Raavi" pitchFamily="2" charset="0"/>
            </a:endParaRPr>
          </a:p>
        </p:txBody>
      </p:sp>
      <p:sp>
        <p:nvSpPr>
          <p:cNvPr id="3" name="Marcador de Posição de Conteúdo 2"/>
          <p:cNvSpPr>
            <a:spLocks noGrp="1"/>
          </p:cNvSpPr>
          <p:nvPr>
            <p:ph idx="1"/>
          </p:nvPr>
        </p:nvSpPr>
        <p:spPr>
          <a:xfrm>
            <a:off x="457200" y="1357298"/>
            <a:ext cx="8229600" cy="4768865"/>
          </a:xfrm>
        </p:spPr>
        <p:txBody>
          <a:bodyPr>
            <a:normAutofit fontScale="62500" lnSpcReduction="20000"/>
          </a:bodyPr>
          <a:lstStyle/>
          <a:p>
            <a:pPr>
              <a:buNone/>
            </a:pPr>
            <a:r>
              <a:rPr lang="pt-PT" dirty="0" smtClean="0">
                <a:latin typeface="Raavi" pitchFamily="2" charset="0"/>
                <a:cs typeface="Raavi" pitchFamily="2" charset="0"/>
              </a:rPr>
              <a:t>	</a:t>
            </a:r>
          </a:p>
          <a:p>
            <a:pPr>
              <a:buNone/>
            </a:pPr>
            <a:r>
              <a:rPr lang="pt-PT" dirty="0" smtClean="0">
                <a:latin typeface="Raavi" pitchFamily="2" charset="0"/>
                <a:cs typeface="Raavi" pitchFamily="2" charset="0"/>
              </a:rPr>
              <a:t>	"Meu nome é Sílvia, tenho 16 anos e há seis meses que tenho bulimia. Só duas amigas sabem. A minha historia é bem familiar. Há algum tempo eu pesava 89 kg, agora estou com 69. Na escola, sempre fui motivo de piada e até a minha mãe me chamava de monstro desde que eu tinha uns 10 anos, as minhas amigas tinham vergonha de mim, namorados nem se fala. Ainda me vejo muito gorda. </a:t>
            </a:r>
          </a:p>
          <a:p>
            <a:pPr>
              <a:buNone/>
            </a:pPr>
            <a:r>
              <a:rPr lang="pt-PT" dirty="0" smtClean="0">
                <a:latin typeface="Raavi" pitchFamily="2" charset="0"/>
                <a:cs typeface="Raavi" pitchFamily="2" charset="0"/>
              </a:rPr>
              <a:t>	A bulimia tomou conta da minha vida, é tudo que eu penso. Se estou com meu namorado, com a turma, tudo que quero é vomitar, como já nesse intuito, é algo fora do meu controle, não quero ajuda. Mas, acho que as meninas deviam se tratar pois sei das complicações. De tudo só me resta esperar que alguém me ajude e que eu supere os meus traumas."</a:t>
            </a:r>
            <a:br>
              <a:rPr lang="pt-PT" dirty="0" smtClean="0">
                <a:latin typeface="Raavi" pitchFamily="2" charset="0"/>
                <a:cs typeface="Raavi" pitchFamily="2" charset="0"/>
              </a:rPr>
            </a:br>
            <a:endParaRPr lang="pt-PT" dirty="0" smtClean="0">
              <a:latin typeface="Raavi" pitchFamily="2" charset="0"/>
              <a:cs typeface="Raavi" pitchFamily="2" charset="0"/>
            </a:endParaRPr>
          </a:p>
          <a:p>
            <a:pPr>
              <a:buNone/>
            </a:pPr>
            <a:r>
              <a:rPr lang="pt-PT" dirty="0" smtClean="0"/>
              <a:t/>
            </a:r>
            <a:br>
              <a:rPr lang="pt-PT" dirty="0" smtClean="0"/>
            </a:br>
            <a:endParaRPr lang="pt-P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144</Words>
  <Application>Microsoft Office PowerPoint</Application>
  <PresentationFormat>Apresentação no Ecrã (4:3)</PresentationFormat>
  <Paragraphs>56</Paragraphs>
  <Slides>6</Slides>
  <Notes>0</Notes>
  <HiddenSlides>0</HiddenSlides>
  <MMClips>0</MMClips>
  <ScaleCrop>false</ScaleCrop>
  <HeadingPairs>
    <vt:vector size="4" baseType="variant">
      <vt:variant>
        <vt:lpstr>Tema</vt:lpstr>
      </vt:variant>
      <vt:variant>
        <vt:i4>1</vt:i4>
      </vt:variant>
      <vt:variant>
        <vt:lpstr>Títulos dos diapositivos</vt:lpstr>
      </vt:variant>
      <vt:variant>
        <vt:i4>6</vt:i4>
      </vt:variant>
    </vt:vector>
  </HeadingPairs>
  <TitlesOfParts>
    <vt:vector size="7" baseType="lpstr">
      <vt:lpstr>Tema do Office</vt:lpstr>
      <vt:lpstr>Bulimia</vt:lpstr>
      <vt:lpstr>O que é a bulimia? </vt:lpstr>
      <vt:lpstr>Causas desta doença </vt:lpstr>
      <vt:lpstr>Consequências desta doença </vt:lpstr>
      <vt:lpstr>Tratamento</vt:lpstr>
      <vt:lpstr>Testemunho Real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tmn</dc:creator>
  <cp:lastModifiedBy>nadia</cp:lastModifiedBy>
  <cp:revision>16</cp:revision>
  <dcterms:created xsi:type="dcterms:W3CDTF">2011-03-16T11:04:28Z</dcterms:created>
  <dcterms:modified xsi:type="dcterms:W3CDTF">2011-04-05T20:20:35Z</dcterms:modified>
</cp:coreProperties>
</file>